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59" r:id="rId5"/>
    <p:sldId id="282" r:id="rId6"/>
    <p:sldId id="283" r:id="rId7"/>
    <p:sldId id="285" r:id="rId8"/>
    <p:sldId id="260" r:id="rId9"/>
    <p:sldId id="262" r:id="rId10"/>
    <p:sldId id="261" r:id="rId11"/>
    <p:sldId id="258" r:id="rId12"/>
    <p:sldId id="286" r:id="rId13"/>
    <p:sldId id="263" r:id="rId14"/>
    <p:sldId id="264" r:id="rId15"/>
    <p:sldId id="281" r:id="rId16"/>
    <p:sldId id="265" r:id="rId17"/>
    <p:sldId id="266" r:id="rId18"/>
    <p:sldId id="279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5" r:id="rId27"/>
    <p:sldId id="276" r:id="rId28"/>
    <p:sldId id="274" r:id="rId29"/>
    <p:sldId id="280" r:id="rId30"/>
    <p:sldId id="277" r:id="rId31"/>
    <p:sldId id="27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81D7C-3FA2-474A-9A4E-46BC93C4222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E0009-76FB-4C81-B861-138DDDB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Latn-CS" sz="3200" dirty="0" smtClean="0"/>
              <a:t>Saznajno funkcionisanje </a:t>
            </a:r>
            <a:r>
              <a:rPr lang="en-US" sz="3200" dirty="0" smtClean="0"/>
              <a:t>0S</a:t>
            </a:r>
            <a:r>
              <a:rPr lang="en-US" sz="3200" dirty="0" smtClean="0"/>
              <a:t>0S</a:t>
            </a:r>
            <a:r>
              <a:rPr lang="sr-Latn-CS" sz="3200" dirty="0" smtClean="0"/>
              <a:t/>
            </a:r>
            <a:br>
              <a:rPr lang="sr-Latn-CS" sz="3200" dirty="0" smtClean="0"/>
            </a:br>
            <a:r>
              <a:rPr lang="sr-Latn-CS" sz="3200" dirty="0" smtClean="0"/>
              <a:t> Značaj sluha/  oštećenja auditivne percepcije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                                     </a:t>
            </a:r>
            <a:endParaRPr lang="en-US" sz="2400" i="1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endParaRPr lang="en-US" dirty="0" smtClean="0"/>
          </a:p>
          <a:p>
            <a:pPr>
              <a:buNone/>
            </a:pP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sz="2400" i="1" dirty="0" err="1" smtClean="0">
                <a:solidFill>
                  <a:schemeClr val="bg1">
                    <a:lumMod val="50000"/>
                  </a:schemeClr>
                </a:solidFill>
              </a:rPr>
              <a:t>Prof.drVesna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bg1">
                    <a:lumMod val="50000"/>
                  </a:schemeClr>
                </a:solidFill>
              </a:rPr>
              <a:t>Radoman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                       </a:t>
            </a:r>
          </a:p>
          <a:p>
            <a:pPr>
              <a:buNone/>
            </a:pP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</a:rPr>
              <a:t>                         FASPER     </a:t>
            </a:r>
            <a:endParaRPr lang="en-US" sz="2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4" descr="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071678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Majklbastov petostepeni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Majklbast je predložio model hijerarhije kognitivnog iskustva koji polazi od senzacija, preko percepata,predstava,simbola do pojmova, dakle prelazi put od konkretnog do apstraktnog.</a:t>
            </a:r>
          </a:p>
          <a:p>
            <a:r>
              <a:rPr lang="sr-Latn-CS" dirty="0" smtClean="0"/>
              <a:t>Ovaj model on smatra veoma korisnim za studiranje senzorne deprivacije kao i za izučavanje jezika i jezičke patologije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seti i opažaji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/>
              <a:t>P</a:t>
            </a:r>
            <a:r>
              <a:rPr lang="sr-Latn-CS" dirty="0" smtClean="0"/>
              <a:t>sihologija polazi od senzornih utisaka i percepcije kojoj pridaje temeljnu, bazičnu ulogu u kognitivnom funkcionisanju</a:t>
            </a:r>
          </a:p>
          <a:p>
            <a:pPr>
              <a:buNone/>
            </a:pPr>
            <a:r>
              <a:rPr lang="sr-Latn-CS" dirty="0" smtClean="0"/>
              <a:t>Neki psihološki pravci kao npr. </a:t>
            </a:r>
            <a:r>
              <a:rPr lang="en-US" dirty="0" smtClean="0"/>
              <a:t>b</a:t>
            </a:r>
            <a:r>
              <a:rPr lang="sr-Latn-CS" dirty="0" smtClean="0"/>
              <a:t>ihejviorizam, ekstremno podvlači presudan </a:t>
            </a:r>
            <a:r>
              <a:rPr lang="sr-Latn-CS" dirty="0" smtClean="0">
                <a:solidFill>
                  <a:srgbClr val="FF0000"/>
                </a:solidFill>
              </a:rPr>
              <a:t>uticaj sredine (S) preko čula </a:t>
            </a:r>
            <a:r>
              <a:rPr lang="sr-Latn-CS" dirty="0" smtClean="0"/>
              <a:t>na kognitivne funkcije koje analizira na nivou ponašanja (R)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 smtClean="0"/>
              <a:t>Z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prof</a:t>
            </a:r>
            <a:r>
              <a:rPr lang="en-US" dirty="0" smtClean="0"/>
              <a:t>.</a:t>
            </a:r>
            <a:r>
              <a:rPr lang="sr-Latn-RS" dirty="0" smtClean="0"/>
              <a:t>M.</a:t>
            </a:r>
            <a:r>
              <a:rPr lang="en-US" dirty="0" smtClean="0"/>
              <a:t> </a:t>
            </a:r>
            <a:r>
              <a:rPr lang="sr-Latn-RS" dirty="0" smtClean="0"/>
              <a:t>Ž</a:t>
            </a:r>
            <a:r>
              <a:rPr lang="en-US" dirty="0" err="1" smtClean="0"/>
              <a:t>ivkovi</a:t>
            </a:r>
            <a:r>
              <a:rPr lang="sr-Latn-RS" dirty="0" smtClean="0"/>
              <a:t>ć iznosi: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a je “predmet proučavanja psihologije gluvih način na koji se formira posrednička varijabla između </a:t>
            </a:r>
            <a:r>
              <a:rPr lang="sr-Latn-RS" dirty="0" smtClean="0">
                <a:solidFill>
                  <a:srgbClr val="FF0000"/>
                </a:solidFill>
              </a:rPr>
              <a:t>draži </a:t>
            </a:r>
            <a:r>
              <a:rPr lang="sr-Latn-RS" dirty="0" smtClean="0"/>
              <a:t>i odgovora u uslovima </a:t>
            </a:r>
            <a:r>
              <a:rPr lang="sr-Latn-RS" dirty="0" smtClean="0">
                <a:solidFill>
                  <a:srgbClr val="FF0000"/>
                </a:solidFill>
              </a:rPr>
              <a:t>nemogućnosti komuniciranja </a:t>
            </a:r>
            <a:r>
              <a:rPr lang="sr-Latn-RS" dirty="0" smtClean="0"/>
              <a:t>sa okolinom </a:t>
            </a:r>
            <a:r>
              <a:rPr lang="sr-Latn-RS" dirty="0" smtClean="0">
                <a:solidFill>
                  <a:srgbClr val="FF0000"/>
                </a:solidFill>
              </a:rPr>
              <a:t>putem čula sluha </a:t>
            </a:r>
            <a:r>
              <a:rPr lang="sr-Latn-RS" dirty="0" smtClean="0"/>
              <a:t>i uticaj gluvoće na unutrašnje i spoljašnje ponašanje gluve i nagluve osobe”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Senzacija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U osnovi modela kao prvi bazični sloj nalazi se senzacija. Senzacija je po složenosti najniži i najkonkretniji oblik iskustva ali ako se on ošteti kao izvor</a:t>
            </a:r>
            <a:r>
              <a:rPr lang="en-US" dirty="0" smtClean="0"/>
              <a:t> </a:t>
            </a:r>
            <a:r>
              <a:rPr lang="sr-Latn-CS" dirty="0" smtClean="0"/>
              <a:t>onda se svaki sledeći, viši nivo</a:t>
            </a:r>
            <a:r>
              <a:rPr lang="en-US" dirty="0" smtClean="0"/>
              <a:t> </a:t>
            </a:r>
            <a:r>
              <a:rPr lang="en-US" dirty="0" err="1" smtClean="0"/>
              <a:t>iskustva</a:t>
            </a:r>
            <a:r>
              <a:rPr lang="en-US" dirty="0" smtClean="0"/>
              <a:t> u </a:t>
            </a:r>
            <a:r>
              <a:rPr lang="en-US" dirty="0" err="1" smtClean="0"/>
              <a:t>hijerarhiji</a:t>
            </a:r>
            <a:r>
              <a:rPr lang="en-US" dirty="0" smtClean="0"/>
              <a:t>,</a:t>
            </a:r>
            <a:r>
              <a:rPr lang="sr-Latn-CS" dirty="0" smtClean="0"/>
              <a:t> sve do najapstraktnijeg</a:t>
            </a:r>
            <a:r>
              <a:rPr lang="en-US" dirty="0" smtClean="0"/>
              <a:t>,</a:t>
            </a:r>
            <a:r>
              <a:rPr lang="sr-Latn-CS" dirty="0" smtClean="0"/>
              <a:t> takođe oštećuje i menja (Majklbast)</a:t>
            </a:r>
            <a:endParaRPr lang="en-US" dirty="0" smtClean="0"/>
          </a:p>
          <a:p>
            <a:r>
              <a:rPr lang="en-US" dirty="0" err="1" smtClean="0"/>
              <a:t>Nedostatak</a:t>
            </a:r>
            <a:r>
              <a:rPr lang="en-US" dirty="0" smtClean="0"/>
              <a:t> 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sr-Latn-CS" dirty="0" smtClean="0"/>
              <a:t>narušenje </a:t>
            </a:r>
            <a:r>
              <a:rPr lang="en-US" dirty="0" err="1" smtClean="0"/>
              <a:t>auditi</a:t>
            </a:r>
            <a:r>
              <a:rPr lang="sr-Latn-CS" dirty="0" smtClean="0"/>
              <a:t>vnog senzornog iskustva dovodi do nedostataka u čitavoj hijerarhiji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Kada izostane auditivna senzacija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Onda izostaje auditivna percepcija</a:t>
            </a:r>
          </a:p>
          <a:p>
            <a:r>
              <a:rPr lang="sr-Latn-CS" dirty="0"/>
              <a:t> </a:t>
            </a:r>
            <a:r>
              <a:rPr lang="sr-Latn-CS" dirty="0" smtClean="0"/>
              <a:t>                         auditivna predstava</a:t>
            </a:r>
          </a:p>
          <a:p>
            <a:r>
              <a:rPr lang="sr-Latn-CS" dirty="0"/>
              <a:t> </a:t>
            </a:r>
            <a:r>
              <a:rPr lang="sr-Latn-CS" dirty="0" smtClean="0"/>
              <a:t>                         auditivna memorija</a:t>
            </a:r>
          </a:p>
          <a:p>
            <a:r>
              <a:rPr lang="sr-Latn-CS" dirty="0"/>
              <a:t> </a:t>
            </a:r>
            <a:r>
              <a:rPr lang="sr-Latn-CS" dirty="0" smtClean="0"/>
              <a:t>                         auditivni  simbol</a:t>
            </a:r>
          </a:p>
          <a:p>
            <a:r>
              <a:rPr lang="sr-Latn-CS" dirty="0"/>
              <a:t> </a:t>
            </a:r>
            <a:r>
              <a:rPr lang="sr-Latn-CS" dirty="0" smtClean="0"/>
              <a:t>                         auditivno zasnovan koncept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ada postoji izvesna auditivna senzacija kod nagluvih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O</a:t>
            </a:r>
            <a:r>
              <a:rPr lang="sr-Latn-RS" dirty="0" smtClean="0"/>
              <a:t>set je sniženog intenziteta  ili distorzovan</a:t>
            </a:r>
          </a:p>
          <a:p>
            <a:r>
              <a:rPr lang="sr-Latn-RS" dirty="0" smtClean="0"/>
              <a:t>Može se javiti niz problema kao što je zujanje,rekrutman itd.</a:t>
            </a:r>
          </a:p>
          <a:p>
            <a:r>
              <a:rPr lang="sr-Latn-RS" dirty="0" smtClean="0"/>
              <a:t>Ovo može ostaviti traga na sve više slojeve u hijerarhiji saznajnog iskustva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Senzacija (auditivna)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Aktivnost nervnog sistema koja nastaje usled draženja čulnog organa koje na psihološkom, subjektivnom planu proizvodi</a:t>
            </a:r>
            <a:r>
              <a:rPr lang="sr-Latn-CS" b="1" dirty="0" smtClean="0"/>
              <a:t> oset</a:t>
            </a:r>
          </a:p>
          <a:p>
            <a:r>
              <a:rPr lang="sr-Latn-CS" b="1" dirty="0" smtClean="0"/>
              <a:t>Auditivni oseti </a:t>
            </a:r>
            <a:r>
              <a:rPr lang="sr-Latn-CS" dirty="0" smtClean="0"/>
              <a:t>nastaju aktiviranjem aparata za sluh i stimulacijom nervne aktivnosti u nervusu acusticusu i auditivnom centru temporalnog režnja</a:t>
            </a:r>
          </a:p>
          <a:p>
            <a:r>
              <a:rPr lang="sr-Latn-CS" dirty="0" smtClean="0"/>
              <a:t>Pogledati: “Sluh i slušna oštećenja” str.48-58</a:t>
            </a:r>
          </a:p>
          <a:p>
            <a:pPr>
              <a:buNone/>
            </a:pPr>
            <a:r>
              <a:rPr lang="sr-Latn-CS" dirty="0" smtClean="0"/>
              <a:t>(naslov: Slušni oseti i slušna percepcija)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Psihologija i psihofizika slušanja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Ako se dogodi neka eksplozija na </a:t>
            </a:r>
            <a:r>
              <a:rPr lang="sr-Latn-CS" dirty="0" smtClean="0"/>
              <a:t>suncu ili negde  </a:t>
            </a:r>
            <a:r>
              <a:rPr lang="sr-Latn-CS" dirty="0" smtClean="0"/>
              <a:t>gde nema nijednog živog bića u okolini</a:t>
            </a:r>
          </a:p>
          <a:p>
            <a:endParaRPr lang="sr-Latn-CS" dirty="0"/>
          </a:p>
          <a:p>
            <a:pPr>
              <a:buNone/>
            </a:pPr>
            <a:r>
              <a:rPr lang="sr-Latn-CS" dirty="0" smtClean="0"/>
              <a:t>     DA LI JE BILO ZVUKA?</a:t>
            </a:r>
          </a:p>
        </p:txBody>
      </p:sp>
      <p:pic>
        <p:nvPicPr>
          <p:cNvPr id="5" name="Content Placeholder 4" descr="Deser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CS" dirty="0" smtClean="0"/>
              <a:t>Fizičar: “naravno da je bilo”</a:t>
            </a:r>
          </a:p>
          <a:p>
            <a:pPr>
              <a:buNone/>
            </a:pPr>
            <a:r>
              <a:rPr lang="sr-Latn-CS" dirty="0" smtClean="0"/>
              <a:t>Psiholog: “naravno da nije bilo”</a:t>
            </a:r>
          </a:p>
          <a:p>
            <a:pPr>
              <a:buNone/>
            </a:pPr>
            <a:r>
              <a:rPr lang="sr-Latn-CS" dirty="0" smtClean="0"/>
              <a:t>    Fizičar definiše zvuk kao formu energije koja se prenosi serijom vazdušnih </a:t>
            </a:r>
            <a:r>
              <a:rPr lang="sr-Latn-CS" dirty="0" smtClean="0"/>
              <a:t>talasa, </a:t>
            </a:r>
            <a:r>
              <a:rPr lang="sr-Latn-CS" dirty="0" smtClean="0"/>
              <a:t>a psiholog misli na slušni oset (</a:t>
            </a:r>
            <a:r>
              <a:rPr lang="en-US" dirty="0" err="1" smtClean="0"/>
              <a:t>subjektivni</a:t>
            </a:r>
            <a:r>
              <a:rPr lang="en-US" dirty="0" smtClean="0"/>
              <a:t> </a:t>
            </a:r>
            <a:r>
              <a:rPr lang="sr-Latn-CS" dirty="0" smtClean="0"/>
              <a:t>doživljaj slušanja zvuka).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Psihološka tačka gledišta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   U prirodi i čovekovoj urbanoj sredini postoje različita treperenja vazdušnih struja ali sa psihološke tačke gledišta možemo ih nazvati zvukom tek kad postoji prijemnik-organ sluha kod nekog živog bića (npr.njegovo dešifrovanje na nivou CNS kod čoveka) i stvaranje auditivnog oseta.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Empiristička filozofska škola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 iskustvu (empiriji) je izvor svog saznanja i  ideja</a:t>
            </a:r>
            <a:endParaRPr lang="en-US" dirty="0" smtClean="0"/>
          </a:p>
          <a:p>
            <a:r>
              <a:rPr lang="sr-Latn-CS" dirty="0" smtClean="0"/>
              <a:t>Džon Lok: “Nihil est in intelectu quod antea non fuerit in sensu”</a:t>
            </a:r>
          </a:p>
          <a:p>
            <a:r>
              <a:rPr lang="sr-Latn-CS" dirty="0" smtClean="0"/>
              <a:t>Ljudski duh je prazan list hartije (tabula rasa) na kome iskustvo ispisuje svoje sadržaje.</a:t>
            </a:r>
          </a:p>
          <a:p>
            <a:r>
              <a:rPr lang="en-US" dirty="0" err="1" smtClean="0"/>
              <a:t>Proi</a:t>
            </a:r>
            <a:r>
              <a:rPr lang="sr-Latn-RS" dirty="0" smtClean="0"/>
              <a:t>zlazi da je i </a:t>
            </a:r>
            <a:r>
              <a:rPr lang="sr-Latn-RS" dirty="0" smtClean="0">
                <a:solidFill>
                  <a:srgbClr val="FF0000"/>
                </a:solidFill>
              </a:rPr>
              <a:t>auditvno iskustvo </a:t>
            </a:r>
            <a:r>
              <a:rPr lang="sr-Latn-RS" dirty="0" smtClean="0"/>
              <a:t>važan </a:t>
            </a:r>
            <a:r>
              <a:rPr lang="sr-Latn-RS" dirty="0" smtClean="0">
                <a:solidFill>
                  <a:srgbClr val="FF0000"/>
                </a:solidFill>
              </a:rPr>
              <a:t>izvor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saznanja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Psihološki posmatrano zvuk je: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    Subjektivni, psihološki ekvivalent vazdušnih treperenja( senzacija ili oset),dakle mentalni, kognitivni entitet koji postoji samo unutar nas.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Terminološko razgraničenje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Termin “zvuk” istovremeno se koristi za objektivno treperenje vazdušnih talasa i za subjektivni doživljaj-oset koji se mentalno oblikuje kod osobe koja sluša. Ovo stvara konfuziju pa je zato potrebno terminološko razgraničavanje:</a:t>
            </a:r>
          </a:p>
          <a:p>
            <a:r>
              <a:rPr lang="sr-Latn-CS" b="1" dirty="0" smtClean="0"/>
              <a:t>Auditivni</a:t>
            </a:r>
            <a:r>
              <a:rPr lang="sr-Latn-CS" dirty="0" smtClean="0"/>
              <a:t> – povezan sa osetom zvuka koji se  </a:t>
            </a:r>
          </a:p>
          <a:p>
            <a:pPr>
              <a:buNone/>
            </a:pPr>
            <a:r>
              <a:rPr lang="sr-Latn-CS" dirty="0" smtClean="0"/>
              <a:t>                         čuje (subjektivan fenomen)</a:t>
            </a:r>
            <a:endParaRPr lang="sr-Latn-CS" b="1" dirty="0" smtClean="0"/>
          </a:p>
          <a:p>
            <a:r>
              <a:rPr lang="sr-Latn-CS" b="1" dirty="0" smtClean="0"/>
              <a:t>Akustički -</a:t>
            </a:r>
            <a:r>
              <a:rPr lang="sr-Latn-CS" dirty="0" smtClean="0"/>
              <a:t>povezan sa fizičkim karakteristi- </a:t>
            </a:r>
          </a:p>
          <a:p>
            <a:pPr>
              <a:buNone/>
            </a:pPr>
            <a:r>
              <a:rPr lang="sr-Latn-CS" dirty="0" smtClean="0"/>
              <a:t>                       kama  zvuka</a:t>
            </a:r>
            <a:r>
              <a:rPr lang="sr-Latn-C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Psihofizika (Oto Fehner)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Bavi se izučavanjem odnosa između fizičke energije i njenih stimulacija na ljudski organizam koje proizvode psihičke ekvivalente tj. čulne doživljaje (slušni,vizuelni,olfaktivni, gustativni, taktilni,vibrotaktilni itd.)</a:t>
            </a:r>
          </a:p>
          <a:p>
            <a:r>
              <a:rPr lang="sr-Latn-CS" dirty="0" smtClean="0"/>
              <a:t>Organizmi imaju čulna ograničenja i vrše selekciju draži (reaguju samo na određene intenzitete i koncentracije energije)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Ljudsko uvo reaguje na:</a:t>
            </a:r>
            <a:br>
              <a:rPr lang="sr-Latn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20-20.000 HZ (herca) a iznad (ultrazvuk) i ispod (infrazvuk) ovog opsega ne čuje.</a:t>
            </a:r>
          </a:p>
          <a:p>
            <a:r>
              <a:rPr lang="sr-Latn-CS" dirty="0" smtClean="0"/>
              <a:t>Pas ima čulo sluha podešeno za prijem šireg opsega draži od ljudskog.</a:t>
            </a:r>
          </a:p>
          <a:p>
            <a:r>
              <a:rPr lang="sr-Latn-CS" dirty="0" smtClean="0"/>
              <a:t>Vazdušno treperenje može biti periodično-</a:t>
            </a:r>
            <a:r>
              <a:rPr lang="sr-Latn-CS" b="1" dirty="0" smtClean="0"/>
              <a:t>ton</a:t>
            </a:r>
          </a:p>
          <a:p>
            <a:pPr>
              <a:buNone/>
            </a:pPr>
            <a:r>
              <a:rPr lang="sr-Latn-CS" b="1" dirty="0" smtClean="0"/>
              <a:t>     </a:t>
            </a:r>
            <a:r>
              <a:rPr lang="sr-Latn-CS" dirty="0" smtClean="0"/>
              <a:t>može biti aperiodično- </a:t>
            </a:r>
            <a:r>
              <a:rPr lang="sr-Latn-CS" b="1" dirty="0" smtClean="0"/>
              <a:t>šum</a:t>
            </a:r>
          </a:p>
          <a:p>
            <a:pPr>
              <a:buNone/>
            </a:pPr>
            <a:r>
              <a:rPr lang="sr-Latn-CS" b="1" dirty="0" smtClean="0"/>
              <a:t>Auditivna draž –</a:t>
            </a:r>
            <a:r>
              <a:rPr lang="sr-Latn-CS" dirty="0" smtClean="0"/>
              <a:t> količina fizičke energije koja je u stanju da izazove razdraženje auditivnog receptora i izazove auditivni oset</a:t>
            </a:r>
            <a:endParaRPr lang="sr-Latn-C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Pragovi draži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b="1" dirty="0" smtClean="0"/>
              <a:t>Apsolutni (donji) prag –</a:t>
            </a:r>
            <a:r>
              <a:rPr lang="sr-Latn-CS" dirty="0" smtClean="0"/>
              <a:t>najmanji intenzitet draži (auditivne) koji može izazvati oset.</a:t>
            </a:r>
          </a:p>
          <a:p>
            <a:pPr>
              <a:buNone/>
            </a:pPr>
            <a:r>
              <a:rPr lang="sr-Latn-CS" b="1" dirty="0" smtClean="0"/>
              <a:t>     </a:t>
            </a:r>
            <a:r>
              <a:rPr lang="sr-Latn-CS" dirty="0" smtClean="0"/>
              <a:t>Vudvort:“prelazna tačka između draži suviše slabih da izazovu reakciju i dovoljno jakih da dovedu do reakcije”.</a:t>
            </a:r>
          </a:p>
          <a:p>
            <a:pPr>
              <a:buNone/>
            </a:pPr>
            <a:r>
              <a:rPr lang="sr-Latn-CS" b="1" dirty="0" smtClean="0"/>
              <a:t>    Prag razlike-</a:t>
            </a:r>
            <a:r>
              <a:rPr lang="sr-Latn-CS" dirty="0" smtClean="0"/>
              <a:t>najmanja promena u intenzitetu fizičke energije potrebna da dovede do prve jedva primetne razlike u intenzitetu oseta.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Pragovi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b="1" dirty="0" smtClean="0"/>
              <a:t>Maksimalni (gornji prag)- </a:t>
            </a:r>
            <a:r>
              <a:rPr lang="sr-Latn-CS" dirty="0" smtClean="0"/>
              <a:t>najveća količina energije (intenziteta draži) koja se diskriminiše,nakon čijeg povećavanja se intenzitet oseta ne menja.</a:t>
            </a:r>
          </a:p>
          <a:p>
            <a:r>
              <a:rPr lang="sr-Latn-CS" b="1" dirty="0" smtClean="0"/>
              <a:t>Prag bola- </a:t>
            </a:r>
            <a:r>
              <a:rPr lang="sr-Latn-CS" dirty="0" smtClean="0"/>
              <a:t>intenzitet zvuka koji izaziva bol u ušima</a:t>
            </a:r>
          </a:p>
          <a:p>
            <a:r>
              <a:rPr lang="sr-Latn-CS" b="1" dirty="0" smtClean="0"/>
              <a:t>Pragovi su promenljive veličine</a:t>
            </a:r>
            <a:r>
              <a:rPr lang="sr-Latn-CS" dirty="0" smtClean="0"/>
              <a:t> koje zavise od trenutnog fizičkog i psihičkog stanja i mogu se snižavati vežbanjem(auditorni trening).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Opažanje visine i glasnosti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Opažanje visine zvuka(niži i viši) –zavisi od broja treptaja u sekundi (frekvencije).</a:t>
            </a:r>
          </a:p>
          <a:p>
            <a:r>
              <a:rPr lang="sr-Latn-CS" dirty="0" smtClean="0"/>
              <a:t>Opažanje glasnosti zvuka (tih,glasan)-zavisi od amplitude zvučnog talasa</a:t>
            </a:r>
          </a:p>
          <a:p>
            <a:r>
              <a:rPr lang="sr-Latn-CS" dirty="0" smtClean="0"/>
              <a:t>Ovo su dva gruba i dominantna odnosa između fizičkih karakteristika vazdušnog talasa i prirode oseta koji proizvode ali na oba ima izvestan uticaj i ona druga fizička karakteristika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 Vremensko trajanje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inten</a:t>
            </a:r>
            <a:r>
              <a:rPr lang="sr-Latn-RS" dirty="0" smtClean="0"/>
              <a:t>zitet</a:t>
            </a:r>
            <a:r>
              <a:rPr lang="sr-Latn-CS" dirty="0" smtClean="0"/>
              <a:t>  auditivne draži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Kratkotrajno izložena ispodpražna draž ne može dostići apsolutni prag ali ako se  duže </a:t>
            </a:r>
            <a:r>
              <a:rPr lang="sr-Latn-CS" dirty="0" smtClean="0"/>
              <a:t>izlaže nastaje </a:t>
            </a:r>
            <a:r>
              <a:rPr lang="sr-Latn-CS" dirty="0" smtClean="0"/>
              <a:t>fenomen vremenske sumacije</a:t>
            </a:r>
          </a:p>
          <a:p>
            <a:r>
              <a:rPr lang="sr-Latn-CS" dirty="0" smtClean="0"/>
              <a:t>Veći intenzitet draži kraćeg trajanja može biti jednako efikasan kao slabija draž koja duže traje.</a:t>
            </a:r>
          </a:p>
          <a:p>
            <a:r>
              <a:rPr lang="sr-Latn-CS" dirty="0" smtClean="0"/>
              <a:t>Ovo je značajno sa stanovišta </a:t>
            </a:r>
            <a:r>
              <a:rPr lang="en-US" dirty="0" err="1" smtClean="0"/>
              <a:t>auditivne</a:t>
            </a:r>
            <a:r>
              <a:rPr lang="en-US" dirty="0" smtClean="0"/>
              <a:t> </a:t>
            </a:r>
            <a:r>
              <a:rPr lang="sr-Latn-CS" dirty="0" smtClean="0"/>
              <a:t>habilitacije i rehabilitacije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 Oseti osoba oštećenog sluha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Gluvi</a:t>
            </a:r>
            <a:r>
              <a:rPr lang="sr-Latn-CS" dirty="0" smtClean="0"/>
              <a:t> – auditivne senzacije ne postoje.       </a:t>
            </a:r>
          </a:p>
          <a:p>
            <a:pPr>
              <a:buNone/>
            </a:pPr>
            <a:r>
              <a:rPr lang="sr-Latn-CS" dirty="0" smtClean="0"/>
              <a:t>              Redosled važnosti čula: 1.vid,2.pipanje,</a:t>
            </a:r>
          </a:p>
          <a:p>
            <a:pPr>
              <a:buNone/>
            </a:pPr>
            <a:r>
              <a:rPr lang="sr-Latn-CS" dirty="0" smtClean="0"/>
              <a:t>                 3.miris, 4.ukus. </a:t>
            </a:r>
            <a:endParaRPr lang="en-US" dirty="0" smtClean="0"/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>
                <a:solidFill>
                  <a:srgbClr val="FF0000"/>
                </a:solidFill>
              </a:rPr>
              <a:t>Nagluvi</a:t>
            </a:r>
            <a:r>
              <a:rPr lang="sr-Latn-CS" dirty="0" smtClean="0"/>
              <a:t>- auditivne senzacije su deficijentne, </a:t>
            </a:r>
          </a:p>
          <a:p>
            <a:pPr>
              <a:buNone/>
            </a:pPr>
            <a:r>
              <a:rPr lang="sr-Latn-CS" dirty="0" smtClean="0"/>
              <a:t>                    iskrivljene, slabe, imaju više šumova.</a:t>
            </a:r>
          </a:p>
          <a:p>
            <a:pPr>
              <a:buNone/>
            </a:pPr>
            <a:r>
              <a:rPr lang="sr-Latn-CS" dirty="0" smtClean="0"/>
              <a:t>               Redosled važnosti čula: 1.vid, 2.sluh,  </a:t>
            </a:r>
          </a:p>
          <a:p>
            <a:pPr>
              <a:buNone/>
            </a:pPr>
            <a:r>
              <a:rPr lang="sr-Latn-CS" dirty="0" smtClean="0"/>
              <a:t>               3.pipanje, 4.miris, 5. ukus.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Tičener o gluvom čoveku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Gluva osoba je“AUGENMAN” – čovek očiju</a:t>
            </a:r>
            <a:endParaRPr lang="en-US" dirty="0"/>
          </a:p>
        </p:txBody>
      </p:sp>
      <p:pic>
        <p:nvPicPr>
          <p:cNvPr id="5" name="Picture 8" descr="1051601_5540665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49219"/>
            <a:ext cx="4038600" cy="26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Kod</a:t>
            </a:r>
            <a:r>
              <a:rPr lang="en-US" dirty="0" smtClean="0"/>
              <a:t> OSO  </a:t>
            </a:r>
            <a:r>
              <a:rPr lang="en-US" dirty="0" err="1" smtClean="0"/>
              <a:t>auditivno</a:t>
            </a:r>
            <a:r>
              <a:rPr lang="en-US" dirty="0" smtClean="0"/>
              <a:t> </a:t>
            </a:r>
            <a:r>
              <a:rPr lang="sr-Latn-RS" dirty="0" smtClean="0"/>
              <a:t>č</a:t>
            </a:r>
            <a:r>
              <a:rPr lang="en-US" dirty="0" err="1" smtClean="0"/>
              <a:t>ulno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skustvo je narušeno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z narušenog auditivnog iskustva proizilazi niz posledica u kognitivnom funkcionisanju</a:t>
            </a:r>
            <a:endParaRPr lang="en-US" dirty="0"/>
          </a:p>
        </p:txBody>
      </p:sp>
      <p:pic>
        <p:nvPicPr>
          <p:cNvPr id="7" name="Content Placeholder 6" descr="C:\Users\Fasper\Pictures\the_ear_magnificant_orga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786058"/>
            <a:ext cx="2628900" cy="165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Vizuelna senzacija je primarni oblik saznajnog iskustva gluve osobe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CS" dirty="0" smtClean="0"/>
              <a:t>Njihova vizuelna senzorna iskustva počivaju na istim zakonitostima kao i iskustva čujućih ali se pod uticajem nedostatka sluha mogu više uvežbavati. O tome govori teorija kompenzacije. Preciznije rečeno neki aspekti vizuelne senzorike i opažanja mogu se usavršiti .</a:t>
            </a:r>
          </a:p>
          <a:p>
            <a:pPr>
              <a:buNone/>
            </a:pPr>
            <a:r>
              <a:rPr lang="sr-Latn-CS" dirty="0" smtClean="0"/>
              <a:t>Postoje i  empirijski nalazi koji govore o oštećenju vizuelnih senzacija i percepcija kod gluvih. Preciznije rečeno neki aspekti vizuelne percepcije gluvih mogu biti oštećeni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Gluvoslepoća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Dovodi do predominantnosti taktilne i vibrotaktilne percepcije</a:t>
            </a:r>
          </a:p>
          <a:p>
            <a:r>
              <a:rPr lang="en-US" dirty="0" smtClean="0"/>
              <a:t>Tada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sr-Latn-RS" dirty="0" smtClean="0"/>
              <a:t>važna </a:t>
            </a:r>
            <a:r>
              <a:rPr lang="en-US" dirty="0" smtClean="0"/>
              <a:t>d</a:t>
            </a:r>
            <a:r>
              <a:rPr lang="sr-Latn-CS" dirty="0" smtClean="0"/>
              <a:t>odatna </a:t>
            </a:r>
            <a:r>
              <a:rPr lang="sr-Latn-CS" dirty="0" smtClean="0"/>
              <a:t> </a:t>
            </a:r>
            <a:r>
              <a:rPr lang="sr-Latn-CS" dirty="0" smtClean="0"/>
              <a:t>čula</a:t>
            </a:r>
            <a:r>
              <a:rPr lang="en-US" dirty="0" smtClean="0"/>
              <a:t>: </a:t>
            </a:r>
            <a:r>
              <a:rPr lang="sr-Latn-CS" dirty="0" smtClean="0"/>
              <a:t>olfaktorno i gustativno</a:t>
            </a:r>
          </a:p>
          <a:p>
            <a:r>
              <a:rPr lang="sr-Latn-CS" dirty="0" smtClean="0"/>
              <a:t>Vreme nastanka,redosled nastanka, intenzitet i iznenadnost  oštećenja vida i sluha su relevantni činioci koji utiču na psihološke posledice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sr-Latn-RS" dirty="0" smtClean="0"/>
              <a:t>skustvo gluve</a:t>
            </a:r>
            <a:r>
              <a:rPr lang="en-US" dirty="0" smtClean="0"/>
              <a:t> o</a:t>
            </a:r>
            <a:r>
              <a:rPr lang="sr-Latn-CS" dirty="0" smtClean="0"/>
              <a:t>sobe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Gluvoća</a:t>
            </a:r>
            <a:r>
              <a:rPr lang="sr-Latn-CS" dirty="0" smtClean="0"/>
              <a:t> </a:t>
            </a:r>
            <a:r>
              <a:rPr lang="en-US" dirty="0" smtClean="0"/>
              <a:t>d</a:t>
            </a:r>
            <a:r>
              <a:rPr lang="sr-Latn-CS" dirty="0" smtClean="0"/>
              <a:t>ovodi do drugačijeg formiranja iskustva koje utiče na specifično ponašanje. </a:t>
            </a:r>
          </a:p>
          <a:p>
            <a:r>
              <a:rPr lang="sr-Latn-CS" dirty="0" smtClean="0"/>
              <a:t>Iskustvo gluve osobe  formira se drugačijim neauditivnim sredstvima pa saznajni sadržaji počivaju na drugačijim temeljima.</a:t>
            </a:r>
          </a:p>
          <a:p>
            <a:r>
              <a:rPr lang="sr-Latn-CS" dirty="0" smtClean="0"/>
              <a:t>U tim temeljima nedostaje ili je oštećena veoma značajna cigla auditivnog iskustva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Istorijat istraživanja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i</a:t>
            </a:r>
            <a:r>
              <a:rPr lang="sr-Latn-RS" dirty="0" smtClean="0"/>
              <a:t>vanje saznajnih sposobnosti OSOS započelo je sa ispitivanjem njihove inteligencije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/>
              <a:t>Grinberger</a:t>
            </a:r>
            <a:r>
              <a:rPr lang="en-US" dirty="0" smtClean="0"/>
              <a:t> 1889g.</a:t>
            </a:r>
            <a:r>
              <a:rPr lang="sr-Latn-RS" dirty="0" smtClean="0"/>
              <a:t>-</a:t>
            </a:r>
            <a:r>
              <a:rPr lang="en-US" dirty="0" smtClean="0"/>
              <a:t> </a:t>
            </a:r>
            <a:r>
              <a:rPr lang="sr-Latn-RS" dirty="0" err="1" smtClean="0"/>
              <a:t>p</a:t>
            </a:r>
            <a:r>
              <a:rPr lang="en-US" dirty="0" err="1" smtClean="0"/>
              <a:t>rvi</a:t>
            </a:r>
            <a:r>
              <a:rPr lang="en-US" dirty="0" smtClean="0"/>
              <a:t> </a:t>
            </a:r>
            <a:r>
              <a:rPr lang="en-US" dirty="0" err="1" smtClean="0"/>
              <a:t>koristio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</a:t>
            </a:r>
            <a:r>
              <a:rPr lang="en-US" dirty="0" err="1" smtClean="0"/>
              <a:t>sli</a:t>
            </a:r>
            <a:r>
              <a:rPr lang="sr-Latn-CS" dirty="0" smtClean="0"/>
              <a:t>čan kasnije nastalim neverbalnim testovima za merenje inteligencije da bi ispitao gluvu decu i napravio selekciju mentalno sposobnih gluvih za školovanje u odnosu na gluvu decu koja su bila mentalno zaostala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Testiranje inteligencije osoba oštećenog sluha IQ testovima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testiranja</a:t>
            </a:r>
            <a:r>
              <a:rPr lang="en-US" dirty="0" smtClean="0"/>
              <a:t> </a:t>
            </a:r>
            <a:r>
              <a:rPr lang="en-US" dirty="0" err="1" smtClean="0"/>
              <a:t>inteligencije</a:t>
            </a:r>
            <a:r>
              <a:rPr lang="en-US" dirty="0" smtClean="0"/>
              <a:t> </a:t>
            </a:r>
            <a:r>
              <a:rPr lang="en-US" dirty="0" err="1" smtClean="0"/>
              <a:t>gluvih</a:t>
            </a:r>
            <a:r>
              <a:rPr lang="en-US" dirty="0" smtClean="0"/>
              <a:t> </a:t>
            </a:r>
            <a:r>
              <a:rPr lang="en-US" dirty="0" err="1" smtClean="0"/>
              <a:t>psih</a:t>
            </a:r>
            <a:r>
              <a:rPr lang="en-US" dirty="0" smtClean="0"/>
              <a:t>. </a:t>
            </a:r>
            <a:r>
              <a:rPr lang="en-US" dirty="0" err="1" smtClean="0"/>
              <a:t>testovima</a:t>
            </a:r>
            <a:r>
              <a:rPr lang="en-US" dirty="0" smtClean="0"/>
              <a:t> </a:t>
            </a:r>
            <a:r>
              <a:rPr lang="en-US" dirty="0" err="1" smtClean="0"/>
              <a:t>započela</a:t>
            </a:r>
            <a:r>
              <a:rPr lang="en-US" dirty="0" smtClean="0"/>
              <a:t> je </a:t>
            </a:r>
            <a:r>
              <a:rPr lang="en-US" dirty="0" err="1" smtClean="0"/>
              <a:t>prvim</a:t>
            </a:r>
            <a:r>
              <a:rPr lang="en-US" dirty="0" smtClean="0"/>
              <a:t> </a:t>
            </a:r>
            <a:r>
              <a:rPr lang="en-US" dirty="0" err="1" smtClean="0"/>
              <a:t>testom</a:t>
            </a:r>
            <a:r>
              <a:rPr lang="en-US" dirty="0" smtClean="0"/>
              <a:t> </a:t>
            </a:r>
            <a:r>
              <a:rPr lang="en-US" dirty="0" err="1" smtClean="0"/>
              <a:t>inteligencije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BINE-SIMON </a:t>
            </a:r>
            <a:r>
              <a:rPr lang="en-US" dirty="0" err="1" smtClean="0"/>
              <a:t>skalom</a:t>
            </a:r>
            <a:r>
              <a:rPr lang="en-US" dirty="0" smtClean="0"/>
              <a:t>  </a:t>
            </a:r>
          </a:p>
        </p:txBody>
      </p:sp>
      <p:pic>
        <p:nvPicPr>
          <p:cNvPr id="6" name="Picture 4" descr="MS Testing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8559" y="3001359"/>
            <a:ext cx="1795882" cy="172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Era testiranja IQ-a kod gluvih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Rudolf </a:t>
            </a:r>
            <a:r>
              <a:rPr lang="sr-Latn-CS" sz="2400" dirty="0" smtClean="0"/>
              <a:t>Pintner</a:t>
            </a:r>
            <a:r>
              <a:rPr lang="sr-Latn-CS" sz="2400" dirty="0" smtClean="0"/>
              <a:t>, otac </a:t>
            </a:r>
            <a:r>
              <a:rPr lang="sr-Latn-CS" sz="2400" dirty="0" smtClean="0"/>
              <a:t>surdopsihologije</a:t>
            </a:r>
            <a:r>
              <a:rPr lang="en-US" sz="2400" dirty="0" smtClean="0"/>
              <a:t>,</a:t>
            </a:r>
            <a:r>
              <a:rPr lang="sr-Latn-CS" sz="2400" dirty="0" smtClean="0"/>
              <a:t>  </a:t>
            </a:r>
            <a:r>
              <a:rPr lang="sr-Latn-CS" sz="2400" dirty="0" smtClean="0"/>
              <a:t>prvi </a:t>
            </a:r>
            <a:r>
              <a:rPr lang="en-US" sz="2400" dirty="0" smtClean="0"/>
              <a:t>je </a:t>
            </a:r>
            <a:r>
              <a:rPr lang="sr-Latn-CS" sz="2400" dirty="0" smtClean="0"/>
              <a:t>primenio </a:t>
            </a:r>
            <a:r>
              <a:rPr lang="sr-Latn-CS" sz="2400" dirty="0" smtClean="0"/>
              <a:t>BSS 1915g. </a:t>
            </a:r>
            <a:r>
              <a:rPr lang="en-US" sz="2400" dirty="0" err="1" smtClean="0"/>
              <a:t>t</a:t>
            </a:r>
            <a:r>
              <a:rPr lang="en-US" sz="2400" dirty="0" err="1" smtClean="0"/>
              <a:t>j</a:t>
            </a:r>
            <a:r>
              <a:rPr lang="en-US" sz="2400" dirty="0" smtClean="0"/>
              <a:t>.</a:t>
            </a:r>
            <a:r>
              <a:rPr lang="sr-Latn-CS" sz="2400" dirty="0" smtClean="0"/>
              <a:t> </a:t>
            </a:r>
            <a:r>
              <a:rPr lang="sr-Latn-CS" sz="2400" dirty="0" smtClean="0"/>
              <a:t>Godarovu reviziju ovog </a:t>
            </a:r>
            <a:r>
              <a:rPr lang="sr-Latn-CS" sz="2400" dirty="0" smtClean="0"/>
              <a:t>testa</a:t>
            </a:r>
            <a:endParaRPr lang="en-US" sz="2400" dirty="0" smtClean="0"/>
          </a:p>
          <a:p>
            <a:pPr eaLnBrk="1" hangingPunct="1">
              <a:buNone/>
            </a:pPr>
            <a:r>
              <a:rPr lang="sr-Latn-CS" sz="2400" dirty="0" smtClean="0"/>
              <a:t>Uzorak</a:t>
            </a:r>
            <a:r>
              <a:rPr lang="sr-Latn-CS" sz="2400" dirty="0" smtClean="0"/>
              <a:t>: 22 gluva učenika prosečnog KU (kalendarskog uzrasta) =12,6</a:t>
            </a:r>
          </a:p>
          <a:p>
            <a:pPr eaLnBrk="1" hangingPunct="1"/>
            <a:r>
              <a:rPr lang="sr-Latn-CS" sz="2400" dirty="0" smtClean="0"/>
              <a:t>4 učenika proglašena atestabilnim</a:t>
            </a:r>
          </a:p>
          <a:p>
            <a:pPr eaLnBrk="1" hangingPunct="1"/>
            <a:r>
              <a:rPr lang="sr-Latn-CS" sz="2400" dirty="0" smtClean="0"/>
              <a:t>Prosečan MU</a:t>
            </a:r>
            <a:r>
              <a:rPr lang="en-US" sz="2400" dirty="0" smtClean="0"/>
              <a:t> </a:t>
            </a:r>
            <a:r>
              <a:rPr lang="en-US" sz="2400" dirty="0" err="1" smtClean="0"/>
              <a:t>poka</a:t>
            </a:r>
            <a:r>
              <a:rPr lang="sr-Latn-CS" sz="2400" dirty="0" smtClean="0"/>
              <a:t>zao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sr-Latn-CS" sz="2400" dirty="0" smtClean="0"/>
              <a:t>stajanje 4,6 g.</a:t>
            </a:r>
            <a:endParaRPr lang="en-US" sz="2400" dirty="0" smtClean="0"/>
          </a:p>
        </p:txBody>
      </p:sp>
      <p:pic>
        <p:nvPicPr>
          <p:cNvPr id="5" name="Picture 14" descr="j0275892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68645" y="3041593"/>
            <a:ext cx="1797710" cy="164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Sazna</a:t>
            </a:r>
            <a:r>
              <a:rPr lang="sr-Latn-RS" dirty="0" smtClean="0"/>
              <a:t>jni  procesi</a:t>
            </a:r>
            <a:r>
              <a:rPr lang="sr-Latn-CS" dirty="0" smtClean="0"/>
              <a:t>  i narušen sluh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Proces tokom koga pojedinac  stiče </a:t>
            </a:r>
            <a:r>
              <a:rPr lang="en-US" dirty="0" err="1" smtClean="0"/>
              <a:t>sa</a:t>
            </a:r>
            <a:r>
              <a:rPr lang="sr-Latn-CS" dirty="0" smtClean="0"/>
              <a:t>znanje o </a:t>
            </a:r>
            <a:r>
              <a:rPr lang="en-US" dirty="0" err="1" smtClean="0"/>
              <a:t>stvarnosti</a:t>
            </a:r>
            <a:r>
              <a:rPr lang="sr-Latn-CS" dirty="0" smtClean="0"/>
              <a:t> preko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opažanja</a:t>
            </a:r>
            <a:r>
              <a:rPr lang="en-US" dirty="0" smtClean="0"/>
              <a:t>,</a:t>
            </a:r>
            <a:r>
              <a:rPr lang="sr-Latn-CS" dirty="0" smtClean="0"/>
              <a:t> predstava, pamćenja, učenja, prosuđivanja, zaključivanja i </a:t>
            </a:r>
            <a:r>
              <a:rPr lang="sr-Latn-CS" dirty="0" smtClean="0">
                <a:solidFill>
                  <a:srgbClr val="FF0000"/>
                </a:solidFill>
              </a:rPr>
              <a:t>upotrebom jezika </a:t>
            </a:r>
            <a:r>
              <a:rPr lang="sr-Latn-CS" dirty="0" smtClean="0"/>
              <a:t>jeste saznajni proces</a:t>
            </a:r>
            <a:endParaRPr lang="en-US" dirty="0" smtClean="0"/>
          </a:p>
          <a:p>
            <a:r>
              <a:rPr lang="sr-Latn-RS" dirty="0" smtClean="0"/>
              <a:t>Saznajni </a:t>
            </a:r>
            <a:r>
              <a:rPr lang="sr-Latn-RS" dirty="0" smtClean="0"/>
              <a:t>proces</a:t>
            </a:r>
            <a:r>
              <a:rPr lang="en-US" dirty="0" err="1" smtClean="0"/>
              <a:t>i</a:t>
            </a:r>
            <a:r>
              <a:rPr lang="sr-Latn-RS" dirty="0" smtClean="0"/>
              <a:t> </a:t>
            </a:r>
            <a:r>
              <a:rPr lang="sr-Latn-RS" dirty="0" smtClean="0"/>
              <a:t>kod OSOS </a:t>
            </a:r>
            <a:r>
              <a:rPr lang="sr-Latn-RS" dirty="0" smtClean="0"/>
              <a:t>ima</a:t>
            </a:r>
            <a:r>
              <a:rPr lang="en-US" dirty="0" err="1" smtClean="0"/>
              <a:t>ju</a:t>
            </a:r>
            <a:r>
              <a:rPr lang="sr-Latn-RS" dirty="0" smtClean="0"/>
              <a:t> </a:t>
            </a:r>
            <a:r>
              <a:rPr lang="sr-Latn-RS" dirty="0" smtClean="0"/>
              <a:t>specifičnosti koje potiču od </a:t>
            </a:r>
            <a:r>
              <a:rPr lang="sr-Latn-RS" dirty="0" smtClean="0">
                <a:solidFill>
                  <a:srgbClr val="FF0000"/>
                </a:solidFill>
              </a:rPr>
              <a:t>narušene auditivne percepcije i narušenog jezika </a:t>
            </a:r>
          </a:p>
          <a:p>
            <a:r>
              <a:rPr lang="sr-Latn-RS" dirty="0" smtClean="0"/>
              <a:t>Narušena auditivna senzacija se nalazi u osnovi hijerarhije saznajnih iskustava pa njen nedostatak narušava sve naredne </a:t>
            </a:r>
            <a:r>
              <a:rPr lang="en-US" dirty="0" smtClean="0"/>
              <a:t>, vi</a:t>
            </a:r>
            <a:r>
              <a:rPr lang="sr-Latn-RS" dirty="0" smtClean="0"/>
              <a:t>š</a:t>
            </a:r>
            <a:r>
              <a:rPr lang="en-US" dirty="0" smtClean="0"/>
              <a:t>e</a:t>
            </a:r>
            <a:r>
              <a:rPr lang="sr-Latn-RS" dirty="0" smtClean="0"/>
              <a:t> slojeve </a:t>
            </a:r>
            <a:r>
              <a:rPr lang="sr-Latn-RS" dirty="0" smtClean="0"/>
              <a:t>kognitivnog funkcionisanja</a:t>
            </a: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Majklbastov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sr-Latn-CS" dirty="0" smtClean="0"/>
              <a:t>tostepeni model kognitivnog iskustva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71612"/>
            <a:ext cx="8186766" cy="4554551"/>
          </a:xfrm>
        </p:spPr>
        <p:txBody>
          <a:bodyPr>
            <a:normAutofit/>
          </a:bodyPr>
          <a:lstStyle/>
          <a:p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24074" y="2205038"/>
            <a:ext cx="4662503" cy="32242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                                       APSTRAKTNO                                                                               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                                                                                                          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                                                                                                         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                                                                                                         K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                                                                                                        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                                                                                                         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                                                                                                         T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                                                                                                          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                                                                                                          A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                                       KONKRETNO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700338" y="2924174"/>
            <a:ext cx="2800356" cy="17907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KONCEPTUALIZACIJA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SIMBOLIZACIJA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PREDSTAVLJANJE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PERCEPCIJA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SENZACIJA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1421</Words>
  <Application>Microsoft Office PowerPoint</Application>
  <PresentationFormat>On-screen Show (4:3)</PresentationFormat>
  <Paragraphs>151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Saznajno funkcionisanje 0S0S  Značaj sluha/  oštećenja auditivne percepcije</vt:lpstr>
      <vt:lpstr>Empiristička filozofska škola</vt:lpstr>
      <vt:lpstr>Kod OSO  auditivno čulno iskustvo je narušeno</vt:lpstr>
      <vt:lpstr>Iskustvo gluve osobe</vt:lpstr>
      <vt:lpstr>Istorijat istraživanja</vt:lpstr>
      <vt:lpstr>Testiranje inteligencije osoba oštećenog sluha IQ testovima</vt:lpstr>
      <vt:lpstr>Era testiranja IQ-a kod gluvih</vt:lpstr>
      <vt:lpstr>Saznajni  procesi  i narušen sluh</vt:lpstr>
      <vt:lpstr>Majklbastov petostepeni model kognitivnog iskustva</vt:lpstr>
      <vt:lpstr>Majklbastov petostepeni model</vt:lpstr>
      <vt:lpstr>Oseti i opažaji</vt:lpstr>
      <vt:lpstr>Zato prof.M. Živković iznosi:</vt:lpstr>
      <vt:lpstr>Senzacija </vt:lpstr>
      <vt:lpstr>Kada izostane auditivna senzacija</vt:lpstr>
      <vt:lpstr>Kada postoji izvesna auditivna senzacija kod nagluvih</vt:lpstr>
      <vt:lpstr>Senzacija (auditivna)</vt:lpstr>
      <vt:lpstr>Psihologija i psihofizika slušanja</vt:lpstr>
      <vt:lpstr>...</vt:lpstr>
      <vt:lpstr>Psihološka tačka gledišta</vt:lpstr>
      <vt:lpstr>Psihološki posmatrano zvuk je:</vt:lpstr>
      <vt:lpstr>Terminološko razgraničenje</vt:lpstr>
      <vt:lpstr>Psihofizika (Oto Fehner)</vt:lpstr>
      <vt:lpstr>Ljudsko uvo reaguje na: </vt:lpstr>
      <vt:lpstr>Pragovi draži</vt:lpstr>
      <vt:lpstr>Pragovi </vt:lpstr>
      <vt:lpstr>Opažanje visine i glasnosti zvuka</vt:lpstr>
      <vt:lpstr> Vremensko trajanje i intenzitet  auditivne draži </vt:lpstr>
      <vt:lpstr> Oseti osoba oštećenog sluha</vt:lpstr>
      <vt:lpstr>Tičener o gluvom čoveku</vt:lpstr>
      <vt:lpstr>Vizuelna senzacija je primarni oblik saznajnog iskustva gluve osobe </vt:lpstr>
      <vt:lpstr>Gluvoslepoća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Saznajne sposobnosti o.o.s.</dc:title>
  <dc:creator>Fasper</dc:creator>
  <cp:lastModifiedBy>FasperVR</cp:lastModifiedBy>
  <cp:revision>126</cp:revision>
  <dcterms:created xsi:type="dcterms:W3CDTF">2009-01-05T15:48:02Z</dcterms:created>
  <dcterms:modified xsi:type="dcterms:W3CDTF">2016-03-01T09:04:12Z</dcterms:modified>
</cp:coreProperties>
</file>